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Lst>
  <p:sldSz cx="12192000" cy="6858000"/>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4" autoAdjust="0"/>
    <p:restoredTop sz="81262" autoAdjust="0"/>
  </p:normalViewPr>
  <p:slideViewPr>
    <p:cSldViewPr snapToGrid="0">
      <p:cViewPr varScale="1">
        <p:scale>
          <a:sx n="45" d="100"/>
          <a:sy n="45" d="100"/>
        </p:scale>
        <p:origin x="1075"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4F09724B-9D71-4E2B-8661-5375DC43E9BE}" type="datetimeFigureOut">
              <a:rPr lang="en-US" smtClean="0"/>
              <a:t>7/9/2020</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FECEE4BE-35A3-4439-B648-E1E22D23797A}" type="slidenum">
              <a:rPr lang="en-US" smtClean="0"/>
              <a:t>‹#›</a:t>
            </a:fld>
            <a:endParaRPr lang="en-US"/>
          </a:p>
        </p:txBody>
      </p:sp>
    </p:spTree>
    <p:extLst>
      <p:ext uri="{BB962C8B-B14F-4D97-AF65-F5344CB8AC3E}">
        <p14:creationId xmlns:p14="http://schemas.microsoft.com/office/powerpoint/2010/main" val="1513260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CEE4BE-35A3-4439-B648-E1E22D23797A}" type="slidenum">
              <a:rPr lang="en-US" smtClean="0"/>
              <a:t>1</a:t>
            </a:fld>
            <a:endParaRPr lang="en-US"/>
          </a:p>
        </p:txBody>
      </p:sp>
    </p:spTree>
    <p:extLst>
      <p:ext uri="{BB962C8B-B14F-4D97-AF65-F5344CB8AC3E}">
        <p14:creationId xmlns:p14="http://schemas.microsoft.com/office/powerpoint/2010/main" val="835935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Individuals in this category are well aware of where they want to go in life. They are capable of setting goals, correcting themselves when they stray away from set goals and checking themselves when their self-esteem drop. These are your go getters. You do not have to consistently guide or correct them. They know exactly who they are and the part they play in succeeding in life or as team member. Others opinion of them really is irrelevant. When instructing them allow them to set their own goals, have alone time to prepare for important decisions and time to work individually instead of groups. Most professionals want to be in this category and many are that’s why we are where we are today. Always looking for that dare-to-to be great experience. Often asking themselves what can I do next to better my current situation if when their current situation is a good situation. Will work in groups but often prefer being alone. Most pastors, inventors, personal trainers, business owners, consultants, scientist and lawyers rank high in the intrapersonal intelligence category. Most of the professions that require a lot of work are in this category. </a:t>
            </a:r>
          </a:p>
        </p:txBody>
      </p:sp>
      <p:sp>
        <p:nvSpPr>
          <p:cNvPr id="4" name="Slide Number Placeholder 3"/>
          <p:cNvSpPr>
            <a:spLocks noGrp="1"/>
          </p:cNvSpPr>
          <p:nvPr>
            <p:ph type="sldNum" sz="quarter" idx="5"/>
          </p:nvPr>
        </p:nvSpPr>
        <p:spPr/>
        <p:txBody>
          <a:bodyPr/>
          <a:lstStyle/>
          <a:p>
            <a:fld id="{FECEE4BE-35A3-4439-B648-E1E22D23797A}" type="slidenum">
              <a:rPr lang="en-US" smtClean="0"/>
              <a:t>10</a:t>
            </a:fld>
            <a:endParaRPr lang="en-US"/>
          </a:p>
        </p:txBody>
      </p:sp>
    </p:spTree>
    <p:extLst>
      <p:ext uri="{BB962C8B-B14F-4D97-AF65-F5344CB8AC3E}">
        <p14:creationId xmlns:p14="http://schemas.microsoft.com/office/powerpoint/2010/main" val="3336900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person mostly put others before themselves. Very effective in managing relationships of any sort. This is the child in the classroom or group that is always trying to help the others catch up or feels bad when something happens to the next child. Regardless of the consequences. For example, when talk out in class just to make sure the child next to them gets what is being taught or is not feeling sad. This is that adult who always pushes the next person to be great. Is often a leader during group assignments and always performs high. These are your police officers, doctors, teachers, counselors, anyone who deal directly with people daily. </a:t>
            </a:r>
          </a:p>
        </p:txBody>
      </p:sp>
      <p:sp>
        <p:nvSpPr>
          <p:cNvPr id="4" name="Slide Number Placeholder 3"/>
          <p:cNvSpPr>
            <a:spLocks noGrp="1"/>
          </p:cNvSpPr>
          <p:nvPr>
            <p:ph type="sldNum" sz="quarter" idx="5"/>
          </p:nvPr>
        </p:nvSpPr>
        <p:spPr/>
        <p:txBody>
          <a:bodyPr/>
          <a:lstStyle/>
          <a:p>
            <a:fld id="{FECEE4BE-35A3-4439-B648-E1E22D23797A}" type="slidenum">
              <a:rPr lang="en-US" smtClean="0"/>
              <a:t>11</a:t>
            </a:fld>
            <a:endParaRPr lang="en-US"/>
          </a:p>
        </p:txBody>
      </p:sp>
    </p:spTree>
    <p:extLst>
      <p:ext uri="{BB962C8B-B14F-4D97-AF65-F5344CB8AC3E}">
        <p14:creationId xmlns:p14="http://schemas.microsoft.com/office/powerpoint/2010/main" val="463575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intelligence was not in the original publication and has been often rejected as an intelligence. These children finds patterns and often relate everything to nature. These are your students who are more concerned about what type of bugs are outside that the math problem on the board. Any slight change in the environment this learner will notice. They are capable of categorizing and cataloging information without any problems. These students or individuals will grow up to be your biologist, farmer, gardener, conservationist, anything dealing with nature. </a:t>
            </a:r>
          </a:p>
        </p:txBody>
      </p:sp>
      <p:sp>
        <p:nvSpPr>
          <p:cNvPr id="4" name="Slide Number Placeholder 3"/>
          <p:cNvSpPr>
            <a:spLocks noGrp="1"/>
          </p:cNvSpPr>
          <p:nvPr>
            <p:ph type="sldNum" sz="quarter" idx="5"/>
          </p:nvPr>
        </p:nvSpPr>
        <p:spPr/>
        <p:txBody>
          <a:bodyPr/>
          <a:lstStyle/>
          <a:p>
            <a:fld id="{FECEE4BE-35A3-4439-B648-E1E22D23797A}" type="slidenum">
              <a:rPr lang="en-US" smtClean="0"/>
              <a:t>12</a:t>
            </a:fld>
            <a:endParaRPr lang="en-US"/>
          </a:p>
        </p:txBody>
      </p:sp>
    </p:spTree>
    <p:extLst>
      <p:ext uri="{BB962C8B-B14F-4D97-AF65-F5344CB8AC3E}">
        <p14:creationId xmlns:p14="http://schemas.microsoft.com/office/powerpoint/2010/main" val="1794424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activity will help you gain awareness of how communication influences your success and that of those around you.  The way one communicate ties in closely with the way one learns. </a:t>
            </a:r>
          </a:p>
          <a:p>
            <a:endParaRPr lang="en-US" dirty="0"/>
          </a:p>
        </p:txBody>
      </p:sp>
      <p:sp>
        <p:nvSpPr>
          <p:cNvPr id="4" name="Slide Number Placeholder 3"/>
          <p:cNvSpPr>
            <a:spLocks noGrp="1"/>
          </p:cNvSpPr>
          <p:nvPr>
            <p:ph type="sldNum" sz="quarter" idx="5"/>
          </p:nvPr>
        </p:nvSpPr>
        <p:spPr/>
        <p:txBody>
          <a:bodyPr/>
          <a:lstStyle/>
          <a:p>
            <a:fld id="{FECEE4BE-35A3-4439-B648-E1E22D23797A}" type="slidenum">
              <a:rPr lang="en-US" smtClean="0"/>
              <a:t>13</a:t>
            </a:fld>
            <a:endParaRPr lang="en-US"/>
          </a:p>
        </p:txBody>
      </p:sp>
    </p:spTree>
    <p:extLst>
      <p:ext uri="{BB962C8B-B14F-4D97-AF65-F5344CB8AC3E}">
        <p14:creationId xmlns:p14="http://schemas.microsoft.com/office/powerpoint/2010/main" val="1305535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brief graph of what each letter mean. You will understand more once you take the assessment. I advise everyone who has never taken this test to do so. If you are a leader of an organization have your team or employees take this test. This way you will understand how they communicate, so that you can effectively communicate with them. </a:t>
            </a:r>
          </a:p>
        </p:txBody>
      </p:sp>
      <p:sp>
        <p:nvSpPr>
          <p:cNvPr id="4" name="Slide Number Placeholder 3"/>
          <p:cNvSpPr>
            <a:spLocks noGrp="1"/>
          </p:cNvSpPr>
          <p:nvPr>
            <p:ph type="sldNum" sz="quarter" idx="5"/>
          </p:nvPr>
        </p:nvSpPr>
        <p:spPr/>
        <p:txBody>
          <a:bodyPr/>
          <a:lstStyle/>
          <a:p>
            <a:fld id="{FECEE4BE-35A3-4439-B648-E1E22D23797A}" type="slidenum">
              <a:rPr lang="en-US" smtClean="0"/>
              <a:t>14</a:t>
            </a:fld>
            <a:endParaRPr lang="en-US"/>
          </a:p>
        </p:txBody>
      </p:sp>
    </p:spTree>
    <p:extLst>
      <p:ext uri="{BB962C8B-B14F-4D97-AF65-F5344CB8AC3E}">
        <p14:creationId xmlns:p14="http://schemas.microsoft.com/office/powerpoint/2010/main" val="1200228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keep in mind that any individual can function well in more than one intelligence therefore can ultimately communicate in different strengths. However, for the most part the way you communicate the best will be the one that shows up in your results once you complete the assessment. All great leaders want or needs to understand how those around them or under them learn and communicate. At Daniel 1:20 every volunteer, mentee, tutee, or board member have to take these assessments </a:t>
            </a:r>
          </a:p>
        </p:txBody>
      </p:sp>
      <p:sp>
        <p:nvSpPr>
          <p:cNvPr id="4" name="Slide Number Placeholder 3"/>
          <p:cNvSpPr>
            <a:spLocks noGrp="1"/>
          </p:cNvSpPr>
          <p:nvPr>
            <p:ph type="sldNum" sz="quarter" idx="5"/>
          </p:nvPr>
        </p:nvSpPr>
        <p:spPr/>
        <p:txBody>
          <a:bodyPr/>
          <a:lstStyle/>
          <a:p>
            <a:fld id="{FECEE4BE-35A3-4439-B648-E1E22D23797A}" type="slidenum">
              <a:rPr lang="en-US" smtClean="0"/>
              <a:t>15</a:t>
            </a:fld>
            <a:endParaRPr lang="en-US"/>
          </a:p>
        </p:txBody>
      </p:sp>
    </p:spTree>
    <p:extLst>
      <p:ext uri="{BB962C8B-B14F-4D97-AF65-F5344CB8AC3E}">
        <p14:creationId xmlns:p14="http://schemas.microsoft.com/office/powerpoint/2010/main" val="1359002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CEE4BE-35A3-4439-B648-E1E22D23797A}" type="slidenum">
              <a:rPr lang="en-US" smtClean="0"/>
              <a:t>16</a:t>
            </a:fld>
            <a:endParaRPr lang="en-US"/>
          </a:p>
        </p:txBody>
      </p:sp>
    </p:spTree>
    <p:extLst>
      <p:ext uri="{BB962C8B-B14F-4D97-AF65-F5344CB8AC3E}">
        <p14:creationId xmlns:p14="http://schemas.microsoft.com/office/powerpoint/2010/main" val="4099214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CEE4BE-35A3-4439-B648-E1E22D23797A}" type="slidenum">
              <a:rPr lang="en-US" smtClean="0"/>
              <a:t>17</a:t>
            </a:fld>
            <a:endParaRPr lang="en-US"/>
          </a:p>
        </p:txBody>
      </p:sp>
    </p:spTree>
    <p:extLst>
      <p:ext uri="{BB962C8B-B14F-4D97-AF65-F5344CB8AC3E}">
        <p14:creationId xmlns:p14="http://schemas.microsoft.com/office/powerpoint/2010/main" val="859406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CEE4BE-35A3-4439-B648-E1E22D23797A}" type="slidenum">
              <a:rPr lang="en-US" smtClean="0"/>
              <a:t>18</a:t>
            </a:fld>
            <a:endParaRPr lang="en-US"/>
          </a:p>
        </p:txBody>
      </p:sp>
    </p:spTree>
    <p:extLst>
      <p:ext uri="{BB962C8B-B14F-4D97-AF65-F5344CB8AC3E}">
        <p14:creationId xmlns:p14="http://schemas.microsoft.com/office/powerpoint/2010/main" val="748359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CEE4BE-35A3-4439-B648-E1E22D23797A}" type="slidenum">
              <a:rPr lang="en-US" smtClean="0"/>
              <a:t>2</a:t>
            </a:fld>
            <a:endParaRPr lang="en-US"/>
          </a:p>
        </p:txBody>
      </p:sp>
    </p:spTree>
    <p:extLst>
      <p:ext uri="{BB962C8B-B14F-4D97-AF65-F5344CB8AC3E}">
        <p14:creationId xmlns:p14="http://schemas.microsoft.com/office/powerpoint/2010/main" val="752501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 Intelligence theory (MI theory) is the theory of understanding intelligence on multiple levels through various aspects (Gardner, 2011).</a:t>
            </a:r>
          </a:p>
          <a:p>
            <a:r>
              <a:rPr lang="en-US" dirty="0"/>
              <a:t>Ideas from neurology, developed the eight characteristics, psychology, biology, sociology, anthropology, and the arts and Humanities disciplines (Gardner, 1999)</a:t>
            </a:r>
          </a:p>
          <a:p>
            <a:r>
              <a:rPr lang="en-US" dirty="0"/>
              <a:t>Using the MI theory in the classroom teaching strategies of diverse learning styles develops a positive and effective learning environment that involves all learners (</a:t>
            </a:r>
            <a:r>
              <a:rPr lang="en-US" dirty="0" err="1"/>
              <a:t>Ghamrawi</a:t>
            </a:r>
            <a:r>
              <a:rPr lang="en-US" dirty="0"/>
              <a:t>, 2014; </a:t>
            </a:r>
            <a:r>
              <a:rPr lang="en-US" dirty="0" err="1"/>
              <a:t>Kartiah</a:t>
            </a:r>
            <a:r>
              <a:rPr lang="en-US" dirty="0"/>
              <a:t>, Rahman, Rahman, &amp; Jabu, 2014; </a:t>
            </a:r>
            <a:r>
              <a:rPr lang="en-US" dirty="0" err="1"/>
              <a:t>Saban</a:t>
            </a:r>
            <a:r>
              <a:rPr lang="en-US" dirty="0"/>
              <a:t> &amp; Bal, 2012)</a:t>
            </a:r>
          </a:p>
          <a:p>
            <a:endParaRPr lang="en-US" dirty="0"/>
          </a:p>
          <a:p>
            <a:r>
              <a:rPr lang="en-US" dirty="0"/>
              <a:t>MI categorized intelligence by strengths and weaknesses . As a teacher, tutor, and coach I have to know and understand each of these intelligence to ensure my students </a:t>
            </a:r>
          </a:p>
        </p:txBody>
      </p:sp>
      <p:sp>
        <p:nvSpPr>
          <p:cNvPr id="4" name="Slide Number Placeholder 3"/>
          <p:cNvSpPr>
            <a:spLocks noGrp="1"/>
          </p:cNvSpPr>
          <p:nvPr>
            <p:ph type="sldNum" sz="quarter" idx="5"/>
          </p:nvPr>
        </p:nvSpPr>
        <p:spPr/>
        <p:txBody>
          <a:bodyPr/>
          <a:lstStyle/>
          <a:p>
            <a:fld id="{FECEE4BE-35A3-4439-B648-E1E22D23797A}" type="slidenum">
              <a:rPr lang="en-US" smtClean="0"/>
              <a:t>3</a:t>
            </a:fld>
            <a:endParaRPr lang="en-US"/>
          </a:p>
        </p:txBody>
      </p:sp>
    </p:spTree>
    <p:extLst>
      <p:ext uri="{BB962C8B-B14F-4D97-AF65-F5344CB8AC3E}">
        <p14:creationId xmlns:p14="http://schemas.microsoft.com/office/powerpoint/2010/main" val="1591032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learn the learning style or styles of the individuals you are trying to reach. Reaching them on their levels will make it easier educate them. It is also important to know and understand your own learning style so that you can inform others on how to effectively communicate with you so that you will understand what is being asked of you.  MI working together can differ by individuals and cultures.  MI should be understood on the giving and receiving side. For example teachers should understand as well as students their learning styles. Counselors should understand how their clients obtain information as well as the client understand how to receive the information.  At Daniel 1:20 I give a pre-assessment that allows me to understand their learning style before I began tutoring or mentoring any child. The worse thing to do is begin teaching, coaching, counseling or any interaction where you want a person to retain the information is to not understand how they learn.  If you want to know what intelligence you function in here is a great link to take the assessment.</a:t>
            </a:r>
          </a:p>
        </p:txBody>
      </p:sp>
      <p:sp>
        <p:nvSpPr>
          <p:cNvPr id="4" name="Slide Number Placeholder 3"/>
          <p:cNvSpPr>
            <a:spLocks noGrp="1"/>
          </p:cNvSpPr>
          <p:nvPr>
            <p:ph type="sldNum" sz="quarter" idx="5"/>
          </p:nvPr>
        </p:nvSpPr>
        <p:spPr/>
        <p:txBody>
          <a:bodyPr/>
          <a:lstStyle/>
          <a:p>
            <a:fld id="{FECEE4BE-35A3-4439-B648-E1E22D23797A}" type="slidenum">
              <a:rPr lang="en-US" smtClean="0"/>
              <a:t>4</a:t>
            </a:fld>
            <a:endParaRPr lang="en-US"/>
          </a:p>
        </p:txBody>
      </p:sp>
    </p:spTree>
    <p:extLst>
      <p:ext uri="{BB962C8B-B14F-4D97-AF65-F5344CB8AC3E}">
        <p14:creationId xmlns:p14="http://schemas.microsoft.com/office/powerpoint/2010/main" val="3404565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Linguistic learners use reading, writing, and speaking as a way of expressing, explaining and describing information.  Allows for steady flow of ideas and the ability to retain more information than other intelligence. Most linguistic learners are poets, writers, expressionists. Everyone can’t remember what they hear, it must be written down. If you have a linguistic learner don’t expect them to listen to audio and comprehend what they have heard. Once it’s written their memory easily obtain the information. </a:t>
            </a:r>
          </a:p>
        </p:txBody>
      </p:sp>
      <p:sp>
        <p:nvSpPr>
          <p:cNvPr id="4" name="Slide Number Placeholder 3"/>
          <p:cNvSpPr>
            <a:spLocks noGrp="1"/>
          </p:cNvSpPr>
          <p:nvPr>
            <p:ph type="sldNum" sz="quarter" idx="5"/>
          </p:nvPr>
        </p:nvSpPr>
        <p:spPr/>
        <p:txBody>
          <a:bodyPr/>
          <a:lstStyle/>
          <a:p>
            <a:fld id="{FECEE4BE-35A3-4439-B648-E1E22D23797A}" type="slidenum">
              <a:rPr lang="en-US" smtClean="0"/>
              <a:t>5</a:t>
            </a:fld>
            <a:endParaRPr lang="en-US"/>
          </a:p>
        </p:txBody>
      </p:sp>
    </p:spTree>
    <p:extLst>
      <p:ext uri="{BB962C8B-B14F-4D97-AF65-F5344CB8AC3E}">
        <p14:creationId xmlns:p14="http://schemas.microsoft.com/office/powerpoint/2010/main" val="1874551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Musical intelligence are those who have a musical appreciation, loves to sing, and play instruments. They have the ability to retain tonal memory is mostly from their subconscious mind. This is the intelligence most children begin learning. Such as children who are being taught their alphabet or how to count. We all remember the alphabet song. Many students stay in this realm combined with other intelligence at least through elementary. </a:t>
            </a:r>
          </a:p>
        </p:txBody>
      </p:sp>
      <p:sp>
        <p:nvSpPr>
          <p:cNvPr id="4" name="Slide Number Placeholder 3"/>
          <p:cNvSpPr>
            <a:spLocks noGrp="1"/>
          </p:cNvSpPr>
          <p:nvPr>
            <p:ph type="sldNum" sz="quarter" idx="5"/>
          </p:nvPr>
        </p:nvSpPr>
        <p:spPr/>
        <p:txBody>
          <a:bodyPr/>
          <a:lstStyle/>
          <a:p>
            <a:fld id="{FECEE4BE-35A3-4439-B648-E1E22D23797A}" type="slidenum">
              <a:rPr lang="en-US" smtClean="0"/>
              <a:t>6</a:t>
            </a:fld>
            <a:endParaRPr lang="en-US"/>
          </a:p>
        </p:txBody>
      </p:sp>
    </p:spTree>
    <p:extLst>
      <p:ext uri="{BB962C8B-B14F-4D97-AF65-F5344CB8AC3E}">
        <p14:creationId xmlns:p14="http://schemas.microsoft.com/office/powerpoint/2010/main" val="2850780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Their strengths are analyzing, predicting data, and mathematical reasoning. When problem solving or doing scientific research, they are inductive and deductive thinkers. Anyone who can calculate within seconds, fluent estimators, arithmetic solvers and understand the mathematical relationships can operate in this intelligence. These learners also produce higher reading grades. If you know a child or was a child in gifted classes or should have been in gifted classes, 9 out of 10 of them learn through this intelligence. They are quick thinkers and can come to a conclusion quickly just from hearing the information. </a:t>
            </a:r>
          </a:p>
        </p:txBody>
      </p:sp>
      <p:sp>
        <p:nvSpPr>
          <p:cNvPr id="4" name="Slide Number Placeholder 3"/>
          <p:cNvSpPr>
            <a:spLocks noGrp="1"/>
          </p:cNvSpPr>
          <p:nvPr>
            <p:ph type="sldNum" sz="quarter" idx="5"/>
          </p:nvPr>
        </p:nvSpPr>
        <p:spPr/>
        <p:txBody>
          <a:bodyPr/>
          <a:lstStyle/>
          <a:p>
            <a:fld id="{FECEE4BE-35A3-4439-B648-E1E22D23797A}" type="slidenum">
              <a:rPr lang="en-US" smtClean="0"/>
              <a:t>7</a:t>
            </a:fld>
            <a:endParaRPr lang="en-US"/>
          </a:p>
        </p:txBody>
      </p:sp>
    </p:spTree>
    <p:extLst>
      <p:ext uri="{BB962C8B-B14F-4D97-AF65-F5344CB8AC3E}">
        <p14:creationId xmlns:p14="http://schemas.microsoft.com/office/powerpoint/2010/main" val="1773734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individuals are very skillful in pattern recognition, graphic design, and art (colorful spacious art). When the instructor combine multimedia and Multiple Intelligence it helps engage learners, increase their confidence in what they are capable of and increase their motivation. Most individuals that work well in this intelligence are painters, designers, video game designer, sailors, quarterbacks. So those of you who like football, if you ever had to teach, counsel, or coach a quarterback this is how he learns. I am the mother and coach of a football player and this is how I reach him when I really want him to grasp what I am teaching. He recognizes patterns and have to visually see what needs to be done versus what he hears. </a:t>
            </a:r>
          </a:p>
          <a:p>
            <a:endParaRPr lang="en-US" dirty="0"/>
          </a:p>
        </p:txBody>
      </p:sp>
      <p:sp>
        <p:nvSpPr>
          <p:cNvPr id="4" name="Slide Number Placeholder 3"/>
          <p:cNvSpPr>
            <a:spLocks noGrp="1"/>
          </p:cNvSpPr>
          <p:nvPr>
            <p:ph type="sldNum" sz="quarter" idx="5"/>
          </p:nvPr>
        </p:nvSpPr>
        <p:spPr/>
        <p:txBody>
          <a:bodyPr/>
          <a:lstStyle/>
          <a:p>
            <a:fld id="{FECEE4BE-35A3-4439-B648-E1E22D23797A}" type="slidenum">
              <a:rPr lang="en-US" smtClean="0"/>
              <a:t>8</a:t>
            </a:fld>
            <a:endParaRPr lang="en-US"/>
          </a:p>
        </p:txBody>
      </p:sp>
    </p:spTree>
    <p:extLst>
      <p:ext uri="{BB962C8B-B14F-4D97-AF65-F5344CB8AC3E}">
        <p14:creationId xmlns:p14="http://schemas.microsoft.com/office/powerpoint/2010/main" val="969389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learners rely on muscles, hand-eye coordination, and object manipulation to complete task or relay messages. When it is combined with music it heightens their sensory of musical-rhythmic, verbal-linguistic, and interpersonal intelligence. This individual performs better when the instructions are combined with music. Working with a child with ADHD, OD, and an attention span of about 2 seconds for the past 10 years who also happens to be an athletic. I have become very familiar with this intelligence.  All you athletes out their whether you are aware of it or not this is one way that you learn. How many of you athletes or actors have to work out or rehearse with music in the background? If so, this is one of your intelligences. </a:t>
            </a:r>
          </a:p>
        </p:txBody>
      </p:sp>
      <p:sp>
        <p:nvSpPr>
          <p:cNvPr id="4" name="Slide Number Placeholder 3"/>
          <p:cNvSpPr>
            <a:spLocks noGrp="1"/>
          </p:cNvSpPr>
          <p:nvPr>
            <p:ph type="sldNum" sz="quarter" idx="5"/>
          </p:nvPr>
        </p:nvSpPr>
        <p:spPr/>
        <p:txBody>
          <a:bodyPr/>
          <a:lstStyle/>
          <a:p>
            <a:fld id="{FECEE4BE-35A3-4439-B648-E1E22D23797A}" type="slidenum">
              <a:rPr lang="en-US" smtClean="0"/>
              <a:t>9</a:t>
            </a:fld>
            <a:endParaRPr lang="en-US"/>
          </a:p>
        </p:txBody>
      </p:sp>
    </p:spTree>
    <p:extLst>
      <p:ext uri="{BB962C8B-B14F-4D97-AF65-F5344CB8AC3E}">
        <p14:creationId xmlns:p14="http://schemas.microsoft.com/office/powerpoint/2010/main" val="3941621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0B38A59-934F-433B-92CD-64476F81550C}" type="datetimeFigureOut">
              <a:rPr lang="en-US" smtClean="0"/>
              <a:t>7/9/2020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BC8E0F3E-BC4A-4632-BF9B-220E9EA8CEC5}" type="slidenum">
              <a:rPr lang="en-US" smtClean="0"/>
              <a:t>‹#›</a:t>
            </a:fld>
            <a:endParaRPr lang="en-US"/>
          </a:p>
        </p:txBody>
      </p:sp>
    </p:spTree>
    <p:extLst>
      <p:ext uri="{BB962C8B-B14F-4D97-AF65-F5344CB8AC3E}">
        <p14:creationId xmlns:p14="http://schemas.microsoft.com/office/powerpoint/2010/main" val="3393538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B38A59-934F-433B-92CD-64476F81550C}" type="datetimeFigureOut">
              <a:rPr lang="en-US" smtClean="0"/>
              <a:t>7/9/2020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C8E0F3E-BC4A-4632-BF9B-220E9EA8CEC5}" type="slidenum">
              <a:rPr lang="en-US" smtClean="0"/>
              <a:t>‹#›</a:t>
            </a:fld>
            <a:endParaRPr lang="en-US"/>
          </a:p>
        </p:txBody>
      </p:sp>
    </p:spTree>
    <p:extLst>
      <p:ext uri="{BB962C8B-B14F-4D97-AF65-F5344CB8AC3E}">
        <p14:creationId xmlns:p14="http://schemas.microsoft.com/office/powerpoint/2010/main" val="2632912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0B38A59-934F-433B-92CD-64476F81550C}" type="datetimeFigureOut">
              <a:rPr lang="en-US" smtClean="0"/>
              <a:t>7/9/2020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C8E0F3E-BC4A-4632-BF9B-220E9EA8CEC5}" type="slidenum">
              <a:rPr lang="en-US" smtClean="0"/>
              <a:t>‹#›</a:t>
            </a:fld>
            <a:endParaRPr lang="en-US"/>
          </a:p>
        </p:txBody>
      </p:sp>
    </p:spTree>
    <p:extLst>
      <p:ext uri="{BB962C8B-B14F-4D97-AF65-F5344CB8AC3E}">
        <p14:creationId xmlns:p14="http://schemas.microsoft.com/office/powerpoint/2010/main" val="2613417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0B38A59-934F-433B-92CD-64476F81550C}" type="datetimeFigureOut">
              <a:rPr lang="en-US" smtClean="0"/>
              <a:t>7/9/2020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C8E0F3E-BC4A-4632-BF9B-220E9EA8CEC5}" type="slidenum">
              <a:rPr lang="en-US" smtClean="0"/>
              <a:t>‹#›</a:t>
            </a:fld>
            <a:endParaRPr lang="en-US"/>
          </a:p>
        </p:txBody>
      </p:sp>
    </p:spTree>
    <p:extLst>
      <p:ext uri="{BB962C8B-B14F-4D97-AF65-F5344CB8AC3E}">
        <p14:creationId xmlns:p14="http://schemas.microsoft.com/office/powerpoint/2010/main" val="3798118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B38A59-934F-433B-92CD-64476F81550C}" type="datetimeFigureOut">
              <a:rPr lang="en-US" smtClean="0"/>
              <a:t>7/9/2020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C8E0F3E-BC4A-4632-BF9B-220E9EA8CEC5}" type="slidenum">
              <a:rPr lang="en-US" smtClean="0"/>
              <a:t>‹#›</a:t>
            </a:fld>
            <a:endParaRPr lang="en-US"/>
          </a:p>
        </p:txBody>
      </p:sp>
    </p:spTree>
    <p:extLst>
      <p:ext uri="{BB962C8B-B14F-4D97-AF65-F5344CB8AC3E}">
        <p14:creationId xmlns:p14="http://schemas.microsoft.com/office/powerpoint/2010/main" val="2090876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0B38A59-934F-433B-92CD-64476F81550C}" type="datetimeFigureOut">
              <a:rPr lang="en-US" smtClean="0"/>
              <a:t>7/9/2020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8E0F3E-BC4A-4632-BF9B-220E9EA8CEC5}" type="slidenum">
              <a:rPr lang="en-US" smtClean="0"/>
              <a:t>‹#›</a:t>
            </a:fld>
            <a:endParaRPr lang="en-US"/>
          </a:p>
        </p:txBody>
      </p:sp>
    </p:spTree>
    <p:extLst>
      <p:ext uri="{BB962C8B-B14F-4D97-AF65-F5344CB8AC3E}">
        <p14:creationId xmlns:p14="http://schemas.microsoft.com/office/powerpoint/2010/main" val="4244378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0B38A59-934F-433B-92CD-64476F81550C}" type="datetimeFigureOut">
              <a:rPr lang="en-US" smtClean="0"/>
              <a:t>7/9/2020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BC8E0F3E-BC4A-4632-BF9B-220E9EA8CEC5}" type="slidenum">
              <a:rPr lang="en-US" smtClean="0"/>
              <a:t>‹#›</a:t>
            </a:fld>
            <a:endParaRPr lang="en-US"/>
          </a:p>
        </p:txBody>
      </p:sp>
    </p:spTree>
    <p:extLst>
      <p:ext uri="{BB962C8B-B14F-4D97-AF65-F5344CB8AC3E}">
        <p14:creationId xmlns:p14="http://schemas.microsoft.com/office/powerpoint/2010/main" val="51056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0B38A59-934F-433B-92CD-64476F81550C}" type="datetimeFigureOut">
              <a:rPr lang="en-US" smtClean="0"/>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E0F3E-BC4A-4632-BF9B-220E9EA8CEC5}" type="slidenum">
              <a:rPr lang="en-US" smtClean="0"/>
              <a:t>‹#›</a:t>
            </a:fld>
            <a:endParaRPr lang="en-US"/>
          </a:p>
        </p:txBody>
      </p:sp>
    </p:spTree>
    <p:extLst>
      <p:ext uri="{BB962C8B-B14F-4D97-AF65-F5344CB8AC3E}">
        <p14:creationId xmlns:p14="http://schemas.microsoft.com/office/powerpoint/2010/main" val="3880120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0B38A59-934F-433B-92CD-64476F81550C}" type="datetimeFigureOut">
              <a:rPr lang="en-US" smtClean="0"/>
              <a:t>7/9/2020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C8E0F3E-BC4A-4632-BF9B-220E9EA8CEC5}" type="slidenum">
              <a:rPr lang="en-US" smtClean="0"/>
              <a:t>‹#›</a:t>
            </a:fld>
            <a:endParaRPr lang="en-US"/>
          </a:p>
        </p:txBody>
      </p:sp>
    </p:spTree>
    <p:extLst>
      <p:ext uri="{BB962C8B-B14F-4D97-AF65-F5344CB8AC3E}">
        <p14:creationId xmlns:p14="http://schemas.microsoft.com/office/powerpoint/2010/main" val="178262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B38A59-934F-433B-92CD-64476F81550C}" type="datetimeFigureOut">
              <a:rPr lang="en-US" smtClean="0"/>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E0F3E-BC4A-4632-BF9B-220E9EA8CEC5}" type="slidenum">
              <a:rPr lang="en-US" smtClean="0"/>
              <a:t>‹#›</a:t>
            </a:fld>
            <a:endParaRPr lang="en-US"/>
          </a:p>
        </p:txBody>
      </p:sp>
    </p:spTree>
    <p:extLst>
      <p:ext uri="{BB962C8B-B14F-4D97-AF65-F5344CB8AC3E}">
        <p14:creationId xmlns:p14="http://schemas.microsoft.com/office/powerpoint/2010/main" val="1763660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B38A59-934F-433B-92CD-64476F81550C}" type="datetimeFigureOut">
              <a:rPr lang="en-US" smtClean="0"/>
              <a:t>7/9/2020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C8E0F3E-BC4A-4632-BF9B-220E9EA8CEC5}" type="slidenum">
              <a:rPr lang="en-US" smtClean="0"/>
              <a:t>‹#›</a:t>
            </a:fld>
            <a:endParaRPr lang="en-US"/>
          </a:p>
        </p:txBody>
      </p:sp>
    </p:spTree>
    <p:extLst>
      <p:ext uri="{BB962C8B-B14F-4D97-AF65-F5344CB8AC3E}">
        <p14:creationId xmlns:p14="http://schemas.microsoft.com/office/powerpoint/2010/main" val="3441236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B38A59-934F-433B-92CD-64476F81550C}" type="datetimeFigureOut">
              <a:rPr lang="en-US" smtClean="0"/>
              <a:t>7/9/2020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E0F3E-BC4A-4632-BF9B-220E9EA8CEC5}" type="slidenum">
              <a:rPr lang="en-US" smtClean="0"/>
              <a:t>‹#›</a:t>
            </a:fld>
            <a:endParaRPr lang="en-US"/>
          </a:p>
        </p:txBody>
      </p:sp>
    </p:spTree>
    <p:extLst>
      <p:ext uri="{BB962C8B-B14F-4D97-AF65-F5344CB8AC3E}">
        <p14:creationId xmlns:p14="http://schemas.microsoft.com/office/powerpoint/2010/main" val="1832954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B38A59-934F-433B-92CD-64476F81550C}" type="datetimeFigureOut">
              <a:rPr lang="en-US" smtClean="0"/>
              <a:t>7/9/2020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8E0F3E-BC4A-4632-BF9B-220E9EA8CEC5}" type="slidenum">
              <a:rPr lang="en-US" smtClean="0"/>
              <a:t>‹#›</a:t>
            </a:fld>
            <a:endParaRPr lang="en-US"/>
          </a:p>
        </p:txBody>
      </p:sp>
    </p:spTree>
    <p:extLst>
      <p:ext uri="{BB962C8B-B14F-4D97-AF65-F5344CB8AC3E}">
        <p14:creationId xmlns:p14="http://schemas.microsoft.com/office/powerpoint/2010/main" val="3704984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B38A59-934F-433B-92CD-64476F81550C}" type="datetimeFigureOut">
              <a:rPr lang="en-US" smtClean="0"/>
              <a:t>7/9/2020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8E0F3E-BC4A-4632-BF9B-220E9EA8CEC5}" type="slidenum">
              <a:rPr lang="en-US" smtClean="0"/>
              <a:t>‹#›</a:t>
            </a:fld>
            <a:endParaRPr lang="en-US"/>
          </a:p>
        </p:txBody>
      </p:sp>
    </p:spTree>
    <p:extLst>
      <p:ext uri="{BB962C8B-B14F-4D97-AF65-F5344CB8AC3E}">
        <p14:creationId xmlns:p14="http://schemas.microsoft.com/office/powerpoint/2010/main" val="521952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B38A59-934F-433B-92CD-64476F81550C}" type="datetimeFigureOut">
              <a:rPr lang="en-US" smtClean="0"/>
              <a:t>7/9/2020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C8E0F3E-BC4A-4632-BF9B-220E9EA8CEC5}" type="slidenum">
              <a:rPr lang="en-US" smtClean="0"/>
              <a:t>‹#›</a:t>
            </a:fld>
            <a:endParaRPr lang="en-US"/>
          </a:p>
        </p:txBody>
      </p:sp>
    </p:spTree>
    <p:extLst>
      <p:ext uri="{BB962C8B-B14F-4D97-AF65-F5344CB8AC3E}">
        <p14:creationId xmlns:p14="http://schemas.microsoft.com/office/powerpoint/2010/main" val="188002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B38A59-934F-433B-92CD-64476F81550C}" type="datetimeFigureOut">
              <a:rPr lang="en-US" smtClean="0"/>
              <a:t>7/9/2020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C8E0F3E-BC4A-4632-BF9B-220E9EA8CEC5}" type="slidenum">
              <a:rPr lang="en-US" smtClean="0"/>
              <a:t>‹#›</a:t>
            </a:fld>
            <a:endParaRPr lang="en-US"/>
          </a:p>
        </p:txBody>
      </p:sp>
    </p:spTree>
    <p:extLst>
      <p:ext uri="{BB962C8B-B14F-4D97-AF65-F5344CB8AC3E}">
        <p14:creationId xmlns:p14="http://schemas.microsoft.com/office/powerpoint/2010/main" val="1533364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B38A59-934F-433B-92CD-64476F81550C}" type="datetimeFigureOut">
              <a:rPr lang="en-US" smtClean="0"/>
              <a:t>7/9/2020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C8E0F3E-BC4A-4632-BF9B-220E9EA8CEC5}" type="slidenum">
              <a:rPr lang="en-US" smtClean="0"/>
              <a:t>‹#›</a:t>
            </a:fld>
            <a:endParaRPr lang="en-US"/>
          </a:p>
        </p:txBody>
      </p:sp>
    </p:spTree>
    <p:extLst>
      <p:ext uri="{BB962C8B-B14F-4D97-AF65-F5344CB8AC3E}">
        <p14:creationId xmlns:p14="http://schemas.microsoft.com/office/powerpoint/2010/main" val="2717203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0B38A59-934F-433B-92CD-64476F81550C}" type="datetimeFigureOut">
              <a:rPr lang="en-US" smtClean="0"/>
              <a:t>7/9/2020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C8E0F3E-BC4A-4632-BF9B-220E9EA8CEC5}" type="slidenum">
              <a:rPr lang="en-US" smtClean="0"/>
              <a:t>‹#›</a:t>
            </a:fld>
            <a:endParaRPr lang="en-US"/>
          </a:p>
        </p:txBody>
      </p:sp>
    </p:spTree>
    <p:extLst>
      <p:ext uri="{BB962C8B-B14F-4D97-AF65-F5344CB8AC3E}">
        <p14:creationId xmlns:p14="http://schemas.microsoft.com/office/powerpoint/2010/main" val="768134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A9983-DE4C-4C4C-B7A1-66F7C411123F}"/>
              </a:ext>
            </a:extLst>
          </p:cNvPr>
          <p:cNvSpPr>
            <a:spLocks noGrp="1"/>
          </p:cNvSpPr>
          <p:nvPr>
            <p:ph type="ctrTitle"/>
          </p:nvPr>
        </p:nvSpPr>
        <p:spPr/>
        <p:txBody>
          <a:bodyPr/>
          <a:lstStyle/>
          <a:p>
            <a:r>
              <a:rPr lang="en-US" sz="6600" dirty="0"/>
              <a:t>Multiple Intelligence</a:t>
            </a:r>
          </a:p>
        </p:txBody>
      </p:sp>
      <p:sp>
        <p:nvSpPr>
          <p:cNvPr id="3" name="Subtitle 2">
            <a:extLst>
              <a:ext uri="{FF2B5EF4-FFF2-40B4-BE49-F238E27FC236}">
                <a16:creationId xmlns:a16="http://schemas.microsoft.com/office/drawing/2014/main" id="{FF7921E2-8108-4740-8725-DC20DF5E4EE0}"/>
              </a:ext>
            </a:extLst>
          </p:cNvPr>
          <p:cNvSpPr>
            <a:spLocks noGrp="1"/>
          </p:cNvSpPr>
          <p:nvPr>
            <p:ph type="subTitle" idx="1"/>
          </p:nvPr>
        </p:nvSpPr>
        <p:spPr/>
        <p:txBody>
          <a:bodyPr>
            <a:normAutofit/>
          </a:bodyPr>
          <a:lstStyle/>
          <a:p>
            <a:r>
              <a:rPr lang="en-US" sz="3200" dirty="0"/>
              <a:t>Dr. Tiffany Williams</a:t>
            </a:r>
          </a:p>
        </p:txBody>
      </p:sp>
    </p:spTree>
    <p:extLst>
      <p:ext uri="{BB962C8B-B14F-4D97-AF65-F5344CB8AC3E}">
        <p14:creationId xmlns:p14="http://schemas.microsoft.com/office/powerpoint/2010/main" val="3362940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C393-1829-47F0-8937-E35BD49FE8B8}"/>
              </a:ext>
            </a:extLst>
          </p:cNvPr>
          <p:cNvSpPr>
            <a:spLocks noGrp="1"/>
          </p:cNvSpPr>
          <p:nvPr>
            <p:ph type="title"/>
          </p:nvPr>
        </p:nvSpPr>
        <p:spPr/>
        <p:txBody>
          <a:bodyPr/>
          <a:lstStyle/>
          <a:p>
            <a:pPr algn="ctr"/>
            <a:r>
              <a:rPr lang="en-US" dirty="0"/>
              <a:t>INTRAPERSONAL INTELLIGENCE</a:t>
            </a:r>
          </a:p>
        </p:txBody>
      </p:sp>
      <p:sp>
        <p:nvSpPr>
          <p:cNvPr id="3" name="Content Placeholder 2">
            <a:extLst>
              <a:ext uri="{FF2B5EF4-FFF2-40B4-BE49-F238E27FC236}">
                <a16:creationId xmlns:a16="http://schemas.microsoft.com/office/drawing/2014/main" id="{92A1FB32-AB65-4478-A1A7-4B540DF27619}"/>
              </a:ext>
            </a:extLst>
          </p:cNvPr>
          <p:cNvSpPr>
            <a:spLocks noGrp="1"/>
          </p:cNvSpPr>
          <p:nvPr>
            <p:ph idx="1"/>
          </p:nvPr>
        </p:nvSpPr>
        <p:spPr/>
        <p:txBody>
          <a:bodyPr/>
          <a:lstStyle/>
          <a:p>
            <a:r>
              <a:rPr lang="en-US" dirty="0"/>
              <a:t>Sense of individuality</a:t>
            </a:r>
          </a:p>
          <a:p>
            <a:r>
              <a:rPr lang="en-US" dirty="0"/>
              <a:t>Self-examination, setting goals, self-correction and monitoring, self-esteem maintenance</a:t>
            </a:r>
          </a:p>
          <a:p>
            <a:r>
              <a:rPr lang="en-US" dirty="0"/>
              <a:t>Know and understand who they are</a:t>
            </a:r>
          </a:p>
          <a:p>
            <a:r>
              <a:rPr lang="en-US" dirty="0"/>
              <a:t>Does not need the opinion of others</a:t>
            </a:r>
          </a:p>
          <a:p>
            <a:r>
              <a:rPr lang="en-US" dirty="0"/>
              <a:t>Allow them to self-goal set, time alone, self-decision making, and work individually</a:t>
            </a:r>
          </a:p>
          <a:p>
            <a:r>
              <a:rPr lang="en-US" dirty="0"/>
              <a:t>Religious leader, inventor, trainer, entrepreneur, consultant, scientist, lawyers</a:t>
            </a:r>
          </a:p>
        </p:txBody>
      </p:sp>
    </p:spTree>
    <p:extLst>
      <p:ext uri="{BB962C8B-B14F-4D97-AF65-F5344CB8AC3E}">
        <p14:creationId xmlns:p14="http://schemas.microsoft.com/office/powerpoint/2010/main" val="520903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C1BB3-6D60-4D6B-AA64-9ECBEE6D310E}"/>
              </a:ext>
            </a:extLst>
          </p:cNvPr>
          <p:cNvSpPr>
            <a:spLocks noGrp="1"/>
          </p:cNvSpPr>
          <p:nvPr>
            <p:ph type="title"/>
          </p:nvPr>
        </p:nvSpPr>
        <p:spPr/>
        <p:txBody>
          <a:bodyPr/>
          <a:lstStyle/>
          <a:p>
            <a:pPr algn="ctr"/>
            <a:r>
              <a:rPr lang="en-US" dirty="0"/>
              <a:t>INTERPERSONAL INTELLIGENCE</a:t>
            </a:r>
          </a:p>
        </p:txBody>
      </p:sp>
      <p:sp>
        <p:nvSpPr>
          <p:cNvPr id="3" name="Content Placeholder 2">
            <a:extLst>
              <a:ext uri="{FF2B5EF4-FFF2-40B4-BE49-F238E27FC236}">
                <a16:creationId xmlns:a16="http://schemas.microsoft.com/office/drawing/2014/main" id="{65C15594-6D73-483A-AC88-2DF963DCAB8E}"/>
              </a:ext>
            </a:extLst>
          </p:cNvPr>
          <p:cNvSpPr>
            <a:spLocks noGrp="1"/>
          </p:cNvSpPr>
          <p:nvPr>
            <p:ph idx="1"/>
          </p:nvPr>
        </p:nvSpPr>
        <p:spPr/>
        <p:txBody>
          <a:bodyPr/>
          <a:lstStyle/>
          <a:p>
            <a:r>
              <a:rPr lang="en-US" dirty="0"/>
              <a:t>Others versus self</a:t>
            </a:r>
          </a:p>
          <a:p>
            <a:r>
              <a:rPr lang="en-US" dirty="0"/>
              <a:t>Manage relationships</a:t>
            </a:r>
          </a:p>
          <a:p>
            <a:r>
              <a:rPr lang="en-US" dirty="0"/>
              <a:t>Understands emotions of others</a:t>
            </a:r>
          </a:p>
          <a:p>
            <a:r>
              <a:rPr lang="en-US" dirty="0"/>
              <a:t>Provides motivation</a:t>
            </a:r>
          </a:p>
          <a:p>
            <a:r>
              <a:rPr lang="en-US" dirty="0"/>
              <a:t>Leaders in groups </a:t>
            </a:r>
          </a:p>
          <a:p>
            <a:r>
              <a:rPr lang="en-US" dirty="0"/>
              <a:t>Perform high on group assignments</a:t>
            </a:r>
          </a:p>
          <a:p>
            <a:r>
              <a:rPr lang="en-US" dirty="0"/>
              <a:t>Police Officers, doctors, teachers</a:t>
            </a:r>
          </a:p>
        </p:txBody>
      </p:sp>
    </p:spTree>
    <p:extLst>
      <p:ext uri="{BB962C8B-B14F-4D97-AF65-F5344CB8AC3E}">
        <p14:creationId xmlns:p14="http://schemas.microsoft.com/office/powerpoint/2010/main" val="576746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C096-16A3-4798-8EDF-B7FD70DD1F05}"/>
              </a:ext>
            </a:extLst>
          </p:cNvPr>
          <p:cNvSpPr>
            <a:spLocks noGrp="1"/>
          </p:cNvSpPr>
          <p:nvPr>
            <p:ph type="title"/>
          </p:nvPr>
        </p:nvSpPr>
        <p:spPr/>
        <p:txBody>
          <a:bodyPr/>
          <a:lstStyle/>
          <a:p>
            <a:pPr algn="ctr"/>
            <a:r>
              <a:rPr lang="en-US" dirty="0"/>
              <a:t>NATURALIST INTELLIGENCE</a:t>
            </a:r>
          </a:p>
        </p:txBody>
      </p:sp>
      <p:sp>
        <p:nvSpPr>
          <p:cNvPr id="3" name="Content Placeholder 2">
            <a:extLst>
              <a:ext uri="{FF2B5EF4-FFF2-40B4-BE49-F238E27FC236}">
                <a16:creationId xmlns:a16="http://schemas.microsoft.com/office/drawing/2014/main" id="{7E7DD5F1-77D3-43BD-A9F9-2AD930245F12}"/>
              </a:ext>
            </a:extLst>
          </p:cNvPr>
          <p:cNvSpPr>
            <a:spLocks noGrp="1"/>
          </p:cNvSpPr>
          <p:nvPr>
            <p:ph idx="1"/>
          </p:nvPr>
        </p:nvSpPr>
        <p:spPr/>
        <p:txBody>
          <a:bodyPr/>
          <a:lstStyle/>
          <a:p>
            <a:r>
              <a:rPr lang="en-US" dirty="0"/>
              <a:t>Was added long after the original book was published. </a:t>
            </a:r>
          </a:p>
          <a:p>
            <a:r>
              <a:rPr lang="en-US" dirty="0"/>
              <a:t>Finds patterns and relationship to nature</a:t>
            </a:r>
          </a:p>
          <a:p>
            <a:r>
              <a:rPr lang="en-US" dirty="0"/>
              <a:t>More in tune with nature</a:t>
            </a:r>
          </a:p>
          <a:p>
            <a:r>
              <a:rPr lang="en-US" dirty="0"/>
              <a:t>Aware of environmental changes</a:t>
            </a:r>
          </a:p>
          <a:p>
            <a:r>
              <a:rPr lang="en-US" dirty="0"/>
              <a:t>Categorize and catalog information easily</a:t>
            </a:r>
          </a:p>
          <a:p>
            <a:r>
              <a:rPr lang="en-US" dirty="0"/>
              <a:t>Biologist, farmer, gardener, conservationist</a:t>
            </a:r>
          </a:p>
        </p:txBody>
      </p:sp>
    </p:spTree>
    <p:extLst>
      <p:ext uri="{BB962C8B-B14F-4D97-AF65-F5344CB8AC3E}">
        <p14:creationId xmlns:p14="http://schemas.microsoft.com/office/powerpoint/2010/main" val="326997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A8FF1-B187-4B90-B6E2-3058AC81B168}"/>
              </a:ext>
            </a:extLst>
          </p:cNvPr>
          <p:cNvSpPr>
            <a:spLocks noGrp="1"/>
          </p:cNvSpPr>
          <p:nvPr>
            <p:ph type="title"/>
          </p:nvPr>
        </p:nvSpPr>
        <p:spPr/>
        <p:txBody>
          <a:bodyPr anchor="ctr">
            <a:normAutofit/>
          </a:bodyPr>
          <a:lstStyle/>
          <a:p>
            <a:pPr algn="ctr"/>
            <a:r>
              <a:rPr lang="en-US" sz="4000" dirty="0"/>
              <a:t>DISC ASSESSMENT</a:t>
            </a:r>
          </a:p>
        </p:txBody>
      </p:sp>
      <p:sp>
        <p:nvSpPr>
          <p:cNvPr id="14" name="Content Placeholder 7">
            <a:extLst>
              <a:ext uri="{FF2B5EF4-FFF2-40B4-BE49-F238E27FC236}">
                <a16:creationId xmlns:a16="http://schemas.microsoft.com/office/drawing/2014/main" id="{7F3E373E-860A-42CC-8BFF-987AD39A9ABC}"/>
              </a:ext>
            </a:extLst>
          </p:cNvPr>
          <p:cNvSpPr>
            <a:spLocks noGrp="1"/>
          </p:cNvSpPr>
          <p:nvPr>
            <p:ph idx="1"/>
          </p:nvPr>
        </p:nvSpPr>
        <p:spPr/>
        <p:txBody>
          <a:bodyPr>
            <a:normAutofit/>
          </a:bodyPr>
          <a:lstStyle/>
          <a:p>
            <a:pPr marL="0" indent="0">
              <a:buNone/>
            </a:pPr>
            <a:r>
              <a:rPr lang="en-US" dirty="0"/>
              <a:t>Part of great leadership, teaching, counseling, </a:t>
            </a:r>
            <a:r>
              <a:rPr lang="en-US" dirty="0" err="1"/>
              <a:t>etc</a:t>
            </a:r>
            <a:r>
              <a:rPr lang="en-US" dirty="0"/>
              <a:t> is helping others use their own gifts, talents and values to help make the world a better place. Understanding your communication style and that of others is critical for successful leaders as they work to achieve their goals. </a:t>
            </a:r>
          </a:p>
          <a:p>
            <a:pPr marL="0" indent="0">
              <a:buNone/>
            </a:pPr>
            <a:endParaRPr lang="en-US" dirty="0"/>
          </a:p>
          <a:p>
            <a:pPr marL="0" indent="0">
              <a:buNone/>
            </a:pPr>
            <a:r>
              <a:rPr lang="en-US" dirty="0"/>
              <a:t>Here’s a link to take the DISC ASSESSMENT to understand your communication style and to give to the individuals you interact with. </a:t>
            </a:r>
          </a:p>
          <a:p>
            <a:pPr marL="0" indent="0">
              <a:buNone/>
            </a:pPr>
            <a:endParaRPr lang="en-US" dirty="0"/>
          </a:p>
          <a:p>
            <a:pPr marL="0" indent="0">
              <a:buNone/>
            </a:pPr>
            <a:r>
              <a:rPr lang="en-US" dirty="0"/>
              <a:t>https://www.123test.com/disc-personality-test/index.php</a:t>
            </a:r>
          </a:p>
          <a:p>
            <a:pPr marL="0" indent="0">
              <a:buNone/>
            </a:pPr>
            <a:endParaRPr lang="en-US" sz="2000" dirty="0"/>
          </a:p>
        </p:txBody>
      </p:sp>
    </p:spTree>
    <p:extLst>
      <p:ext uri="{BB962C8B-B14F-4D97-AF65-F5344CB8AC3E}">
        <p14:creationId xmlns:p14="http://schemas.microsoft.com/office/powerpoint/2010/main" val="3501879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57017A5-0616-4C3A-9979-673C356635AB}"/>
              </a:ext>
            </a:extLst>
          </p:cNvPr>
          <p:cNvSpPr>
            <a:spLocks noGrp="1"/>
          </p:cNvSpPr>
          <p:nvPr>
            <p:ph type="title"/>
          </p:nvPr>
        </p:nvSpPr>
        <p:spPr/>
        <p:txBody>
          <a:bodyPr anchor="ctr">
            <a:normAutofit/>
          </a:bodyPr>
          <a:lstStyle/>
          <a:p>
            <a:pPr algn="ctr"/>
            <a:r>
              <a:rPr lang="en-US" sz="4000" dirty="0"/>
              <a:t>DISC ASSESSMENT</a:t>
            </a:r>
          </a:p>
        </p:txBody>
      </p:sp>
      <p:pic>
        <p:nvPicPr>
          <p:cNvPr id="4" name="Content Placeholder 3">
            <a:extLst>
              <a:ext uri="{FF2B5EF4-FFF2-40B4-BE49-F238E27FC236}">
                <a16:creationId xmlns:a16="http://schemas.microsoft.com/office/drawing/2014/main" id="{051C3EC8-D521-4490-8D21-5150ADA47783}"/>
              </a:ext>
            </a:extLst>
          </p:cNvPr>
          <p:cNvPicPr>
            <a:picLocks noGrp="1"/>
          </p:cNvPicPr>
          <p:nvPr>
            <p:ph idx="1"/>
          </p:nvPr>
        </p:nvPicPr>
        <p:blipFill rotWithShape="1">
          <a:blip r:embed="rId3"/>
          <a:srcRect l="24897" t="15617" r="28606" b="5119"/>
          <a:stretch/>
        </p:blipFill>
        <p:spPr bwMode="auto">
          <a:xfrm>
            <a:off x="1952774" y="1680632"/>
            <a:ext cx="7963593" cy="5079711"/>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352347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C083-F7D7-4453-8FFC-017DB752F38C}"/>
              </a:ext>
            </a:extLst>
          </p:cNvPr>
          <p:cNvSpPr>
            <a:spLocks noGrp="1"/>
          </p:cNvSpPr>
          <p:nvPr>
            <p:ph type="title"/>
          </p:nvPr>
        </p:nvSpPr>
        <p:spPr/>
        <p:txBody>
          <a:bodyPr/>
          <a:lstStyle/>
          <a:p>
            <a:pPr algn="ctr"/>
            <a:r>
              <a:rPr lang="en-US" dirty="0"/>
              <a:t>THE RELATIONSHIP </a:t>
            </a:r>
          </a:p>
        </p:txBody>
      </p:sp>
      <p:sp>
        <p:nvSpPr>
          <p:cNvPr id="3" name="Content Placeholder 2">
            <a:extLst>
              <a:ext uri="{FF2B5EF4-FFF2-40B4-BE49-F238E27FC236}">
                <a16:creationId xmlns:a16="http://schemas.microsoft.com/office/drawing/2014/main" id="{117FD8DA-597C-495B-A8F1-A5E58DCFFA71}"/>
              </a:ext>
            </a:extLst>
          </p:cNvPr>
          <p:cNvSpPr>
            <a:spLocks noGrp="1"/>
          </p:cNvSpPr>
          <p:nvPr>
            <p:ph idx="1"/>
          </p:nvPr>
        </p:nvSpPr>
        <p:spPr>
          <a:xfrm>
            <a:off x="838200" y="2109084"/>
            <a:ext cx="10515600" cy="4667250"/>
          </a:xfrm>
        </p:spPr>
        <p:txBody>
          <a:bodyPr>
            <a:normAutofit fontScale="92500" lnSpcReduction="10000"/>
          </a:bodyPr>
          <a:lstStyle/>
          <a:p>
            <a:pPr lvl="1"/>
            <a:r>
              <a:rPr lang="en-US" sz="3600" dirty="0"/>
              <a:t>Linguistic-INFLUENCE</a:t>
            </a:r>
          </a:p>
          <a:p>
            <a:pPr lvl="1"/>
            <a:r>
              <a:rPr lang="en-US" sz="3600" dirty="0"/>
              <a:t>Musical-ANY DISC</a:t>
            </a:r>
          </a:p>
          <a:p>
            <a:pPr lvl="1"/>
            <a:r>
              <a:rPr lang="en-US" sz="3600" dirty="0"/>
              <a:t>Logical-mathematical-CONSCIENTIOUSNESS</a:t>
            </a:r>
          </a:p>
          <a:p>
            <a:pPr lvl="1"/>
            <a:r>
              <a:rPr lang="en-US" sz="3600" dirty="0"/>
              <a:t>Spatial-DOMINANCE</a:t>
            </a:r>
          </a:p>
          <a:p>
            <a:pPr lvl="1"/>
            <a:r>
              <a:rPr lang="en-US" sz="3600" dirty="0"/>
              <a:t>Bodily kinesthetic-DOMINANCE</a:t>
            </a:r>
          </a:p>
          <a:p>
            <a:pPr lvl="1"/>
            <a:r>
              <a:rPr lang="en-US" sz="3600" dirty="0"/>
              <a:t>Intrapersonal-STEADINESS</a:t>
            </a:r>
          </a:p>
          <a:p>
            <a:pPr lvl="1"/>
            <a:r>
              <a:rPr lang="en-US" sz="3600" dirty="0"/>
              <a:t>Interpersonal-STEADINESS/INFLUENCE</a:t>
            </a:r>
          </a:p>
          <a:p>
            <a:pPr lvl="1"/>
            <a:r>
              <a:rPr lang="en-US" sz="3600" dirty="0"/>
              <a:t>Naturalist-STEADINESS/CONSCIENTIOUSNESS</a:t>
            </a:r>
          </a:p>
        </p:txBody>
      </p:sp>
    </p:spTree>
    <p:extLst>
      <p:ext uri="{BB962C8B-B14F-4D97-AF65-F5344CB8AC3E}">
        <p14:creationId xmlns:p14="http://schemas.microsoft.com/office/powerpoint/2010/main" val="235441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4794B-E927-4B8A-A015-E509217D22E8}"/>
              </a:ext>
            </a:extLst>
          </p:cNvPr>
          <p:cNvSpPr>
            <a:spLocks noGrp="1"/>
          </p:cNvSpPr>
          <p:nvPr>
            <p:ph type="title"/>
          </p:nvPr>
        </p:nvSpPr>
        <p:spPr/>
        <p:txBody>
          <a:bodyPr/>
          <a:lstStyle/>
          <a:p>
            <a:pPr algn="ctr"/>
            <a:r>
              <a:rPr lang="en-US" dirty="0"/>
              <a:t>RECAP</a:t>
            </a:r>
          </a:p>
        </p:txBody>
      </p:sp>
      <p:sp>
        <p:nvSpPr>
          <p:cNvPr id="3" name="Content Placeholder 2">
            <a:extLst>
              <a:ext uri="{FF2B5EF4-FFF2-40B4-BE49-F238E27FC236}">
                <a16:creationId xmlns:a16="http://schemas.microsoft.com/office/drawing/2014/main" id="{87C034B5-D834-4D8C-B653-B4565CADF6EB}"/>
              </a:ext>
            </a:extLst>
          </p:cNvPr>
          <p:cNvSpPr>
            <a:spLocks noGrp="1"/>
          </p:cNvSpPr>
          <p:nvPr>
            <p:ph idx="1"/>
          </p:nvPr>
        </p:nvSpPr>
        <p:spPr/>
        <p:txBody>
          <a:bodyPr/>
          <a:lstStyle/>
          <a:p>
            <a:r>
              <a:rPr lang="en-US" dirty="0"/>
              <a:t>Link to Intelligence Test</a:t>
            </a:r>
          </a:p>
          <a:p>
            <a:pPr lvl="1"/>
            <a:r>
              <a:rPr lang="en-US" dirty="0"/>
              <a:t>www.verywellmind.com/what-kind-of-intelligence-do-you-have-3867398</a:t>
            </a:r>
          </a:p>
          <a:p>
            <a:r>
              <a:rPr lang="en-US" dirty="0"/>
              <a:t>Link to DISC Assessment</a:t>
            </a:r>
          </a:p>
          <a:p>
            <a:pPr lvl="1"/>
            <a:r>
              <a:rPr lang="en-US" dirty="0"/>
              <a:t>https://www.123test.com/disc-personality-test/index.php</a:t>
            </a:r>
          </a:p>
          <a:p>
            <a:pPr marL="457200" lvl="1" indent="0">
              <a:buNone/>
            </a:pPr>
            <a:endParaRPr lang="en-US" dirty="0"/>
          </a:p>
        </p:txBody>
      </p:sp>
    </p:spTree>
    <p:extLst>
      <p:ext uri="{BB962C8B-B14F-4D97-AF65-F5344CB8AC3E}">
        <p14:creationId xmlns:p14="http://schemas.microsoft.com/office/powerpoint/2010/main" val="2500748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2AE7E-3728-4F63-80C7-03DB74B1C439}"/>
              </a:ext>
            </a:extLst>
          </p:cNvPr>
          <p:cNvSpPr>
            <a:spLocks noGrp="1"/>
          </p:cNvSpPr>
          <p:nvPr>
            <p:ph type="title"/>
          </p:nvPr>
        </p:nvSpPr>
        <p:spPr>
          <a:xfrm>
            <a:off x="838200" y="2410056"/>
            <a:ext cx="10515600" cy="1325563"/>
          </a:xfrm>
        </p:spPr>
        <p:txBody>
          <a:bodyPr>
            <a:normAutofit/>
          </a:bodyPr>
          <a:lstStyle/>
          <a:p>
            <a:pPr algn="ctr"/>
            <a:r>
              <a:rPr lang="en-US" sz="7200" dirty="0">
                <a:solidFill>
                  <a:schemeClr val="tx1"/>
                </a:solidFill>
              </a:rPr>
              <a:t>	QUESTION??????</a:t>
            </a:r>
          </a:p>
        </p:txBody>
      </p:sp>
    </p:spTree>
    <p:extLst>
      <p:ext uri="{BB962C8B-B14F-4D97-AF65-F5344CB8AC3E}">
        <p14:creationId xmlns:p14="http://schemas.microsoft.com/office/powerpoint/2010/main" val="2825225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2" name="Rectangle 11">
            <a:extLst>
              <a:ext uri="{FF2B5EF4-FFF2-40B4-BE49-F238E27FC236}">
                <a16:creationId xmlns:a16="http://schemas.microsoft.com/office/drawing/2014/main" id="{85F279D6-ED25-4D3F-9479-8ABB21867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8D0B1B4-C487-47EF-B7D0-421066454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275" y="643466"/>
            <a:ext cx="1970939"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lstStyle/>
          <a:p>
            <a:endParaRPr lang="en-US" dirty="0"/>
          </a:p>
        </p:txBody>
      </p:sp>
      <p:sp>
        <p:nvSpPr>
          <p:cNvPr id="16" name="Freeform: Shape 15">
            <a:extLst>
              <a:ext uri="{FF2B5EF4-FFF2-40B4-BE49-F238E27FC236}">
                <a16:creationId xmlns:a16="http://schemas.microsoft.com/office/drawing/2014/main" id="{0214736A-03B2-4B91-B0AF-B21213F3B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969335" y="1702087"/>
            <a:ext cx="3209207" cy="612850"/>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dirty="0"/>
          </a:p>
        </p:txBody>
      </p:sp>
      <p:pic>
        <p:nvPicPr>
          <p:cNvPr id="5" name="Content Placeholder 4" descr="A picture containing text, book, sign, food&#10;&#10;Description automatically generated">
            <a:extLst>
              <a:ext uri="{FF2B5EF4-FFF2-40B4-BE49-F238E27FC236}">
                <a16:creationId xmlns:a16="http://schemas.microsoft.com/office/drawing/2014/main" id="{CD8A87DE-4A54-4C25-BFD3-487422161FF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64601" y="643466"/>
            <a:ext cx="7428089" cy="5571067"/>
          </a:xfrm>
          <a:prstGeom prst="rect">
            <a:avLst/>
          </a:prstGeom>
        </p:spPr>
      </p:pic>
    </p:spTree>
    <p:extLst>
      <p:ext uri="{BB962C8B-B14F-4D97-AF65-F5344CB8AC3E}">
        <p14:creationId xmlns:p14="http://schemas.microsoft.com/office/powerpoint/2010/main" val="1127445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B5F4F-ECA3-45A3-90D0-83286F677877}"/>
              </a:ext>
            </a:extLst>
          </p:cNvPr>
          <p:cNvSpPr>
            <a:spLocks noGrp="1"/>
          </p:cNvSpPr>
          <p:nvPr>
            <p:ph type="title"/>
          </p:nvPr>
        </p:nvSpPr>
        <p:spPr/>
        <p:txBody>
          <a:bodyPr/>
          <a:lstStyle/>
          <a:p>
            <a:pPr algn="ctr"/>
            <a:r>
              <a:rPr lang="en-US" dirty="0"/>
              <a:t>INTRODUCTION</a:t>
            </a:r>
          </a:p>
        </p:txBody>
      </p:sp>
      <p:sp>
        <p:nvSpPr>
          <p:cNvPr id="3" name="Content Placeholder 2">
            <a:extLst>
              <a:ext uri="{FF2B5EF4-FFF2-40B4-BE49-F238E27FC236}">
                <a16:creationId xmlns:a16="http://schemas.microsoft.com/office/drawing/2014/main" id="{363C0875-0BAD-4DEC-9495-7F9F45379EF2}"/>
              </a:ext>
            </a:extLst>
          </p:cNvPr>
          <p:cNvSpPr>
            <a:spLocks noGrp="1"/>
          </p:cNvSpPr>
          <p:nvPr>
            <p:ph idx="1"/>
          </p:nvPr>
        </p:nvSpPr>
        <p:spPr/>
        <p:txBody>
          <a:bodyPr/>
          <a:lstStyle/>
          <a:p>
            <a:r>
              <a:rPr lang="en-US" dirty="0"/>
              <a:t>Doctor of Educational Leadership</a:t>
            </a:r>
          </a:p>
          <a:p>
            <a:r>
              <a:rPr lang="en-US" dirty="0"/>
              <a:t>Member of the National Society of Leadership Success (Sigma Alpha Pi)</a:t>
            </a:r>
          </a:p>
          <a:p>
            <a:r>
              <a:rPr lang="en-US" dirty="0"/>
              <a:t>Owner/Operator of Daniel 1:20 Mentoring and Tutoring (Non-Profit)</a:t>
            </a:r>
          </a:p>
          <a:p>
            <a:r>
              <a:rPr lang="en-US" dirty="0"/>
              <a:t>Author (A Walking Testimony: The Story Behind My Praise)</a:t>
            </a:r>
          </a:p>
          <a:p>
            <a:r>
              <a:rPr lang="en-US" dirty="0"/>
              <a:t>Researcher (The Influence Teacher Quality has on Student Performance on the LEAP)</a:t>
            </a:r>
          </a:p>
          <a:p>
            <a:r>
              <a:rPr lang="en-US" dirty="0"/>
              <a:t>Coach (Basketball, Football, Baseball/Softball</a:t>
            </a:r>
          </a:p>
        </p:txBody>
      </p:sp>
    </p:spTree>
    <p:extLst>
      <p:ext uri="{BB962C8B-B14F-4D97-AF65-F5344CB8AC3E}">
        <p14:creationId xmlns:p14="http://schemas.microsoft.com/office/powerpoint/2010/main" val="1884732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90D6E-6BAF-4C0F-8A23-CB783309038D}"/>
              </a:ext>
            </a:extLst>
          </p:cNvPr>
          <p:cNvSpPr>
            <a:spLocks noGrp="1"/>
          </p:cNvSpPr>
          <p:nvPr>
            <p:ph type="title"/>
          </p:nvPr>
        </p:nvSpPr>
        <p:spPr/>
        <p:txBody>
          <a:bodyPr/>
          <a:lstStyle/>
          <a:p>
            <a:pPr algn="ctr"/>
            <a:r>
              <a:rPr lang="en-US" dirty="0"/>
              <a:t>Multiple Intelligence</a:t>
            </a:r>
          </a:p>
        </p:txBody>
      </p:sp>
      <p:sp>
        <p:nvSpPr>
          <p:cNvPr id="3" name="Content Placeholder 2">
            <a:extLst>
              <a:ext uri="{FF2B5EF4-FFF2-40B4-BE49-F238E27FC236}">
                <a16:creationId xmlns:a16="http://schemas.microsoft.com/office/drawing/2014/main" id="{0466D2C1-E884-4C25-AC3B-1D2E29D0E4F3}"/>
              </a:ext>
            </a:extLst>
          </p:cNvPr>
          <p:cNvSpPr>
            <a:spLocks noGrp="1"/>
          </p:cNvSpPr>
          <p:nvPr>
            <p:ph idx="1"/>
          </p:nvPr>
        </p:nvSpPr>
        <p:spPr/>
        <p:txBody>
          <a:bodyPr>
            <a:normAutofit fontScale="77500" lnSpcReduction="20000"/>
          </a:bodyPr>
          <a:lstStyle/>
          <a:p>
            <a:r>
              <a:rPr lang="en-US" dirty="0"/>
              <a:t>Howard Gardner wrote “Frames of Mind :The Theory of Multiple Intelligences” in 1983</a:t>
            </a:r>
          </a:p>
          <a:p>
            <a:r>
              <a:rPr lang="en-US" dirty="0"/>
              <a:t>Primarily for psychologists</a:t>
            </a:r>
          </a:p>
          <a:p>
            <a:r>
              <a:rPr lang="en-US" dirty="0"/>
              <a:t>Adapted by educators</a:t>
            </a:r>
          </a:p>
          <a:p>
            <a:r>
              <a:rPr lang="en-US" dirty="0"/>
              <a:t>8 Intelligences</a:t>
            </a:r>
          </a:p>
          <a:p>
            <a:pPr lvl="1"/>
            <a:r>
              <a:rPr lang="en-US" dirty="0"/>
              <a:t>Linguistic </a:t>
            </a:r>
          </a:p>
          <a:p>
            <a:pPr lvl="1"/>
            <a:r>
              <a:rPr lang="en-US" dirty="0"/>
              <a:t>Musical </a:t>
            </a:r>
          </a:p>
          <a:p>
            <a:pPr lvl="1"/>
            <a:r>
              <a:rPr lang="en-US" dirty="0"/>
              <a:t>Logical-mathematical </a:t>
            </a:r>
          </a:p>
          <a:p>
            <a:pPr lvl="1"/>
            <a:r>
              <a:rPr lang="en-US" dirty="0"/>
              <a:t>Spatial</a:t>
            </a:r>
          </a:p>
          <a:p>
            <a:pPr lvl="1"/>
            <a:r>
              <a:rPr lang="en-US" dirty="0"/>
              <a:t>Bodily kinesthetic</a:t>
            </a:r>
          </a:p>
          <a:p>
            <a:pPr lvl="1"/>
            <a:r>
              <a:rPr lang="en-US" dirty="0"/>
              <a:t>Intrapersonal </a:t>
            </a:r>
          </a:p>
          <a:p>
            <a:pPr lvl="1"/>
            <a:r>
              <a:rPr lang="en-US" dirty="0"/>
              <a:t>Interpersonal</a:t>
            </a:r>
          </a:p>
          <a:p>
            <a:pPr lvl="1"/>
            <a:r>
              <a:rPr lang="en-US" dirty="0"/>
              <a:t>Naturalist</a:t>
            </a:r>
          </a:p>
        </p:txBody>
      </p:sp>
    </p:spTree>
    <p:extLst>
      <p:ext uri="{BB962C8B-B14F-4D97-AF65-F5344CB8AC3E}">
        <p14:creationId xmlns:p14="http://schemas.microsoft.com/office/powerpoint/2010/main" val="1131587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B6FE021-23DD-4103-AED1-C5C1293ED7DA}"/>
              </a:ext>
            </a:extLst>
          </p:cNvPr>
          <p:cNvSpPr>
            <a:spLocks noGrp="1"/>
          </p:cNvSpPr>
          <p:nvPr>
            <p:ph type="title"/>
          </p:nvPr>
        </p:nvSpPr>
        <p:spPr/>
        <p:txBody>
          <a:bodyPr/>
          <a:lstStyle/>
          <a:p>
            <a:pPr algn="ctr"/>
            <a:r>
              <a:rPr lang="en-US" dirty="0"/>
              <a:t>Multiple Intelligence (MI)</a:t>
            </a:r>
          </a:p>
        </p:txBody>
      </p:sp>
      <p:sp>
        <p:nvSpPr>
          <p:cNvPr id="3" name="Content Placeholder 2">
            <a:extLst>
              <a:ext uri="{FF2B5EF4-FFF2-40B4-BE49-F238E27FC236}">
                <a16:creationId xmlns:a16="http://schemas.microsoft.com/office/drawing/2014/main" id="{AF484E24-2692-45DA-A238-C6DEAE69F5DA}"/>
              </a:ext>
            </a:extLst>
          </p:cNvPr>
          <p:cNvSpPr>
            <a:spLocks noGrp="1"/>
          </p:cNvSpPr>
          <p:nvPr>
            <p:ph idx="1"/>
          </p:nvPr>
        </p:nvSpPr>
        <p:spPr/>
        <p:txBody>
          <a:bodyPr/>
          <a:lstStyle/>
          <a:p>
            <a:r>
              <a:rPr lang="en-US" dirty="0"/>
              <a:t>MI helps develop strategies to help diverse learners</a:t>
            </a:r>
          </a:p>
          <a:p>
            <a:pPr lvl="1"/>
            <a:r>
              <a:rPr lang="en-US" dirty="0"/>
              <a:t>NO TWO PEOPLE LEARN EXACTLY ALIKE</a:t>
            </a:r>
          </a:p>
          <a:p>
            <a:pPr lvl="1"/>
            <a:r>
              <a:rPr lang="en-US" dirty="0"/>
              <a:t>LEARN YOUR AUDIENCE (i.e. client, students, patients, etc.)</a:t>
            </a:r>
          </a:p>
          <a:p>
            <a:r>
              <a:rPr lang="en-US" dirty="0"/>
              <a:t>Multiple intelligences could operate alone or together</a:t>
            </a:r>
          </a:p>
          <a:p>
            <a:r>
              <a:rPr lang="en-US" dirty="0"/>
              <a:t>Without MI the only students that will succeed are those taught traditionally</a:t>
            </a:r>
          </a:p>
          <a:p>
            <a:endParaRPr lang="en-US" dirty="0"/>
          </a:p>
          <a:p>
            <a:pPr marL="0" indent="0">
              <a:buNone/>
            </a:pPr>
            <a:r>
              <a:rPr lang="en-US" dirty="0"/>
              <a:t>www.verywellmind.com/what-kind-of-intelligence-do-you-have-3867398</a:t>
            </a:r>
          </a:p>
        </p:txBody>
      </p:sp>
    </p:spTree>
    <p:extLst>
      <p:ext uri="{BB962C8B-B14F-4D97-AF65-F5344CB8AC3E}">
        <p14:creationId xmlns:p14="http://schemas.microsoft.com/office/powerpoint/2010/main" val="1065273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2ACC7-435C-4858-8E17-37E75C533AAA}"/>
              </a:ext>
            </a:extLst>
          </p:cNvPr>
          <p:cNvSpPr>
            <a:spLocks noGrp="1"/>
          </p:cNvSpPr>
          <p:nvPr>
            <p:ph type="title"/>
          </p:nvPr>
        </p:nvSpPr>
        <p:spPr/>
        <p:txBody>
          <a:bodyPr/>
          <a:lstStyle/>
          <a:p>
            <a:pPr algn="ctr"/>
            <a:r>
              <a:rPr lang="en-US" dirty="0"/>
              <a:t>LINGUISTIC INTELLIGENCE</a:t>
            </a:r>
          </a:p>
        </p:txBody>
      </p:sp>
      <p:sp>
        <p:nvSpPr>
          <p:cNvPr id="3" name="Content Placeholder 2">
            <a:extLst>
              <a:ext uri="{FF2B5EF4-FFF2-40B4-BE49-F238E27FC236}">
                <a16:creationId xmlns:a16="http://schemas.microsoft.com/office/drawing/2014/main" id="{2CD08E8A-03F5-47EE-BDC7-DCB5523FA388}"/>
              </a:ext>
            </a:extLst>
          </p:cNvPr>
          <p:cNvSpPr>
            <a:spLocks noGrp="1"/>
          </p:cNvSpPr>
          <p:nvPr>
            <p:ph idx="1"/>
          </p:nvPr>
        </p:nvSpPr>
        <p:spPr/>
        <p:txBody>
          <a:bodyPr/>
          <a:lstStyle/>
          <a:p>
            <a:r>
              <a:rPr lang="en-US" dirty="0"/>
              <a:t>Reading, writing, and speaking effectively</a:t>
            </a:r>
          </a:p>
          <a:p>
            <a:r>
              <a:rPr lang="en-US" dirty="0"/>
              <a:t>Important for expressions, explaining, and describing information</a:t>
            </a:r>
          </a:p>
          <a:p>
            <a:r>
              <a:rPr lang="en-US" dirty="0"/>
              <a:t>Very strong verbal memory</a:t>
            </a:r>
          </a:p>
          <a:p>
            <a:r>
              <a:rPr lang="en-US" dirty="0"/>
              <a:t>Poets, Writers, Expressionists</a:t>
            </a:r>
          </a:p>
        </p:txBody>
      </p:sp>
    </p:spTree>
    <p:extLst>
      <p:ext uri="{BB962C8B-B14F-4D97-AF65-F5344CB8AC3E}">
        <p14:creationId xmlns:p14="http://schemas.microsoft.com/office/powerpoint/2010/main" val="3759301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57AD9-C661-456E-9626-60C95E35AD4B}"/>
              </a:ext>
            </a:extLst>
          </p:cNvPr>
          <p:cNvSpPr>
            <a:spLocks noGrp="1"/>
          </p:cNvSpPr>
          <p:nvPr>
            <p:ph type="title"/>
          </p:nvPr>
        </p:nvSpPr>
        <p:spPr/>
        <p:txBody>
          <a:bodyPr/>
          <a:lstStyle/>
          <a:p>
            <a:pPr algn="ctr"/>
            <a:r>
              <a:rPr lang="en-US" dirty="0"/>
              <a:t>MUSICAL INTELLIGENCE</a:t>
            </a:r>
          </a:p>
        </p:txBody>
      </p:sp>
      <p:sp>
        <p:nvSpPr>
          <p:cNvPr id="3" name="Content Placeholder 2">
            <a:extLst>
              <a:ext uri="{FF2B5EF4-FFF2-40B4-BE49-F238E27FC236}">
                <a16:creationId xmlns:a16="http://schemas.microsoft.com/office/drawing/2014/main" id="{95AF5309-FDBB-4D19-A1F2-7AE7BF9A84B2}"/>
              </a:ext>
            </a:extLst>
          </p:cNvPr>
          <p:cNvSpPr>
            <a:spLocks noGrp="1"/>
          </p:cNvSpPr>
          <p:nvPr>
            <p:ph idx="1"/>
          </p:nvPr>
        </p:nvSpPr>
        <p:spPr/>
        <p:txBody>
          <a:bodyPr/>
          <a:lstStyle/>
          <a:p>
            <a:r>
              <a:rPr lang="en-US" dirty="0"/>
              <a:t>Musical appreciation, singing, and playing instruments</a:t>
            </a:r>
          </a:p>
          <a:p>
            <a:r>
              <a:rPr lang="en-US" dirty="0"/>
              <a:t>Provides the individual with the ability to retain tonal memory</a:t>
            </a:r>
          </a:p>
          <a:p>
            <a:r>
              <a:rPr lang="en-US" dirty="0"/>
              <a:t>Learns through musical memorization</a:t>
            </a:r>
          </a:p>
          <a:p>
            <a:r>
              <a:rPr lang="en-US" dirty="0"/>
              <a:t>Requires a keen auditory sense to hear and create music</a:t>
            </a:r>
          </a:p>
          <a:p>
            <a:r>
              <a:rPr lang="en-US" dirty="0"/>
              <a:t>Singers, composers, and musical performers  </a:t>
            </a:r>
          </a:p>
        </p:txBody>
      </p:sp>
    </p:spTree>
    <p:extLst>
      <p:ext uri="{BB962C8B-B14F-4D97-AF65-F5344CB8AC3E}">
        <p14:creationId xmlns:p14="http://schemas.microsoft.com/office/powerpoint/2010/main" val="3568927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909D-94F4-4B70-B322-6A8252AEA24E}"/>
              </a:ext>
            </a:extLst>
          </p:cNvPr>
          <p:cNvSpPr>
            <a:spLocks noGrp="1"/>
          </p:cNvSpPr>
          <p:nvPr>
            <p:ph type="title"/>
          </p:nvPr>
        </p:nvSpPr>
        <p:spPr/>
        <p:txBody>
          <a:bodyPr/>
          <a:lstStyle/>
          <a:p>
            <a:pPr algn="ctr"/>
            <a:r>
              <a:rPr lang="en-US" dirty="0"/>
              <a:t>LOGICAL-MATHEMATICAL INTELLIGENCE</a:t>
            </a:r>
          </a:p>
        </p:txBody>
      </p:sp>
      <p:sp>
        <p:nvSpPr>
          <p:cNvPr id="3" name="Content Placeholder 2">
            <a:extLst>
              <a:ext uri="{FF2B5EF4-FFF2-40B4-BE49-F238E27FC236}">
                <a16:creationId xmlns:a16="http://schemas.microsoft.com/office/drawing/2014/main" id="{E8ACC5AC-1747-4DFC-AFA7-B40CAEE76624}"/>
              </a:ext>
            </a:extLst>
          </p:cNvPr>
          <p:cNvSpPr>
            <a:spLocks noGrp="1"/>
          </p:cNvSpPr>
          <p:nvPr>
            <p:ph idx="1"/>
          </p:nvPr>
        </p:nvSpPr>
        <p:spPr/>
        <p:txBody>
          <a:bodyPr/>
          <a:lstStyle/>
          <a:p>
            <a:r>
              <a:rPr lang="en-US" dirty="0"/>
              <a:t>Strong ability to calculate logical reasoning and problem solving </a:t>
            </a:r>
          </a:p>
          <a:p>
            <a:r>
              <a:rPr lang="en-US" dirty="0"/>
              <a:t>Analyzing, predicting data, and mathematical reasoning</a:t>
            </a:r>
          </a:p>
          <a:p>
            <a:r>
              <a:rPr lang="en-US" dirty="0"/>
              <a:t>Inductive and deductive thinkers</a:t>
            </a:r>
          </a:p>
          <a:p>
            <a:r>
              <a:rPr lang="en-US" dirty="0"/>
              <a:t>Mathematicians, logicians, and scientists</a:t>
            </a:r>
          </a:p>
        </p:txBody>
      </p:sp>
    </p:spTree>
    <p:extLst>
      <p:ext uri="{BB962C8B-B14F-4D97-AF65-F5344CB8AC3E}">
        <p14:creationId xmlns:p14="http://schemas.microsoft.com/office/powerpoint/2010/main" val="2797461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ABF42-B815-4120-8E58-BBE47935F7FD}"/>
              </a:ext>
            </a:extLst>
          </p:cNvPr>
          <p:cNvSpPr>
            <a:spLocks noGrp="1"/>
          </p:cNvSpPr>
          <p:nvPr>
            <p:ph type="title"/>
          </p:nvPr>
        </p:nvSpPr>
        <p:spPr/>
        <p:txBody>
          <a:bodyPr/>
          <a:lstStyle/>
          <a:p>
            <a:pPr algn="ctr"/>
            <a:r>
              <a:rPr lang="en-US" dirty="0"/>
              <a:t>VISUAL-SPATIAL INTELLIGENCE</a:t>
            </a:r>
          </a:p>
        </p:txBody>
      </p:sp>
      <p:sp>
        <p:nvSpPr>
          <p:cNvPr id="3" name="Content Placeholder 2">
            <a:extLst>
              <a:ext uri="{FF2B5EF4-FFF2-40B4-BE49-F238E27FC236}">
                <a16:creationId xmlns:a16="http://schemas.microsoft.com/office/drawing/2014/main" id="{8180BB9F-E867-4166-B116-33216DA232E8}"/>
              </a:ext>
            </a:extLst>
          </p:cNvPr>
          <p:cNvSpPr>
            <a:spLocks noGrp="1"/>
          </p:cNvSpPr>
          <p:nvPr>
            <p:ph idx="1"/>
          </p:nvPr>
        </p:nvSpPr>
        <p:spPr/>
        <p:txBody>
          <a:bodyPr/>
          <a:lstStyle/>
          <a:p>
            <a:r>
              <a:rPr lang="en-US" dirty="0"/>
              <a:t>The ability to see through visual imagery and art</a:t>
            </a:r>
          </a:p>
          <a:p>
            <a:r>
              <a:rPr lang="en-US" dirty="0"/>
              <a:t>Skills include pattern recognition and graphic design</a:t>
            </a:r>
          </a:p>
          <a:p>
            <a:r>
              <a:rPr lang="en-US" dirty="0"/>
              <a:t>Combining multimedia and MI </a:t>
            </a:r>
          </a:p>
          <a:p>
            <a:pPr lvl="1"/>
            <a:r>
              <a:rPr lang="en-US" dirty="0"/>
              <a:t>Engages learners </a:t>
            </a:r>
          </a:p>
          <a:p>
            <a:pPr lvl="1"/>
            <a:r>
              <a:rPr lang="en-US" dirty="0"/>
              <a:t>Help with confidence of abilities</a:t>
            </a:r>
          </a:p>
          <a:p>
            <a:pPr lvl="1"/>
            <a:r>
              <a:rPr lang="en-US" dirty="0"/>
              <a:t>Creating motivational increase and autonomy</a:t>
            </a:r>
          </a:p>
          <a:p>
            <a:r>
              <a:rPr lang="en-US" dirty="0"/>
              <a:t>Painters, designers, video game designers, sailors, quarterbacks</a:t>
            </a:r>
          </a:p>
        </p:txBody>
      </p:sp>
    </p:spTree>
    <p:extLst>
      <p:ext uri="{BB962C8B-B14F-4D97-AF65-F5344CB8AC3E}">
        <p14:creationId xmlns:p14="http://schemas.microsoft.com/office/powerpoint/2010/main" val="2396887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D3C13-8212-4487-A9CE-7743F0461AF3}"/>
              </a:ext>
            </a:extLst>
          </p:cNvPr>
          <p:cNvSpPr>
            <a:spLocks noGrp="1"/>
          </p:cNvSpPr>
          <p:nvPr>
            <p:ph type="title"/>
          </p:nvPr>
        </p:nvSpPr>
        <p:spPr/>
        <p:txBody>
          <a:bodyPr/>
          <a:lstStyle/>
          <a:p>
            <a:pPr algn="ctr"/>
            <a:r>
              <a:rPr lang="en-US" dirty="0"/>
              <a:t>BODILY-KINESTHETIC INTELLIGENCE</a:t>
            </a:r>
          </a:p>
        </p:txBody>
      </p:sp>
      <p:sp>
        <p:nvSpPr>
          <p:cNvPr id="3" name="Content Placeholder 2">
            <a:extLst>
              <a:ext uri="{FF2B5EF4-FFF2-40B4-BE49-F238E27FC236}">
                <a16:creationId xmlns:a16="http://schemas.microsoft.com/office/drawing/2014/main" id="{3B99EACF-69D9-421C-9AED-03B2924BBBD6}"/>
              </a:ext>
            </a:extLst>
          </p:cNvPr>
          <p:cNvSpPr>
            <a:spLocks noGrp="1"/>
          </p:cNvSpPr>
          <p:nvPr>
            <p:ph idx="1"/>
          </p:nvPr>
        </p:nvSpPr>
        <p:spPr/>
        <p:txBody>
          <a:bodyPr/>
          <a:lstStyle/>
          <a:p>
            <a:r>
              <a:rPr lang="en-US" dirty="0"/>
              <a:t>Rely on their muscles </a:t>
            </a:r>
          </a:p>
          <a:p>
            <a:r>
              <a:rPr lang="en-US" dirty="0"/>
              <a:t>Hand-eye coordination</a:t>
            </a:r>
          </a:p>
          <a:p>
            <a:r>
              <a:rPr lang="en-US" dirty="0"/>
              <a:t>Object manipulation</a:t>
            </a:r>
          </a:p>
          <a:p>
            <a:r>
              <a:rPr lang="en-US" dirty="0"/>
              <a:t>Combine with music </a:t>
            </a:r>
          </a:p>
          <a:p>
            <a:pPr lvl="1"/>
            <a:r>
              <a:rPr lang="en-US" dirty="0"/>
              <a:t>Heightens their sensory </a:t>
            </a:r>
          </a:p>
          <a:p>
            <a:r>
              <a:rPr lang="en-US" dirty="0"/>
              <a:t>Benefits students with low-self esteem, short attention span, concentration issues</a:t>
            </a:r>
          </a:p>
          <a:p>
            <a:r>
              <a:rPr lang="en-US" dirty="0"/>
              <a:t>Dancers, athletes, swimmers, actors</a:t>
            </a:r>
          </a:p>
        </p:txBody>
      </p:sp>
    </p:spTree>
    <p:extLst>
      <p:ext uri="{BB962C8B-B14F-4D97-AF65-F5344CB8AC3E}">
        <p14:creationId xmlns:p14="http://schemas.microsoft.com/office/powerpoint/2010/main" val="42657232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1442</TotalTime>
  <Words>2132</Words>
  <Application>Microsoft Office PowerPoint</Application>
  <PresentationFormat>Widescreen</PresentationFormat>
  <Paragraphs>141</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Century Gothic</vt:lpstr>
      <vt:lpstr>Wingdings 3</vt:lpstr>
      <vt:lpstr>Ion Boardroom</vt:lpstr>
      <vt:lpstr>Multiple Intelligence</vt:lpstr>
      <vt:lpstr>INTRODUCTION</vt:lpstr>
      <vt:lpstr>Multiple Intelligence</vt:lpstr>
      <vt:lpstr>Multiple Intelligence (MI)</vt:lpstr>
      <vt:lpstr>LINGUISTIC INTELLIGENCE</vt:lpstr>
      <vt:lpstr>MUSICAL INTELLIGENCE</vt:lpstr>
      <vt:lpstr>LOGICAL-MATHEMATICAL INTELLIGENCE</vt:lpstr>
      <vt:lpstr>VISUAL-SPATIAL INTELLIGENCE</vt:lpstr>
      <vt:lpstr>BODILY-KINESTHETIC INTELLIGENCE</vt:lpstr>
      <vt:lpstr>INTRAPERSONAL INTELLIGENCE</vt:lpstr>
      <vt:lpstr>INTERPERSONAL INTELLIGENCE</vt:lpstr>
      <vt:lpstr>NATURALIST INTELLIGENCE</vt:lpstr>
      <vt:lpstr>DISC ASSESSMENT</vt:lpstr>
      <vt:lpstr>DISC ASSESSMENT</vt:lpstr>
      <vt:lpstr>THE RELATIONSHIP </vt:lpstr>
      <vt:lpstr>RECAP</vt:lpstr>
      <vt:lpstr> QUESTION??????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Multiple Intelligence</dc:title>
  <dc:creator>Tiffany Williams</dc:creator>
  <cp:lastModifiedBy>Antwan Butler</cp:lastModifiedBy>
  <cp:revision>3</cp:revision>
  <cp:lastPrinted>2020-07-09T02:28:44Z</cp:lastPrinted>
  <dcterms:created xsi:type="dcterms:W3CDTF">2020-07-08T04:54:07Z</dcterms:created>
  <dcterms:modified xsi:type="dcterms:W3CDTF">2020-07-09T22:14:07Z</dcterms:modified>
</cp:coreProperties>
</file>